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305" r:id="rId3"/>
    <p:sldId id="306" r:id="rId4"/>
    <p:sldId id="296" r:id="rId5"/>
    <p:sldId id="297" r:id="rId6"/>
    <p:sldId id="298" r:id="rId7"/>
    <p:sldId id="301" r:id="rId8"/>
    <p:sldId id="302" r:id="rId9"/>
    <p:sldId id="304" r:id="rId10"/>
    <p:sldId id="299" r:id="rId11"/>
    <p:sldId id="300" r:id="rId12"/>
    <p:sldId id="307" r:id="rId1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 autoAdjust="0"/>
    <p:restoredTop sz="94660"/>
  </p:normalViewPr>
  <p:slideViewPr>
    <p:cSldViewPr>
      <p:cViewPr varScale="1">
        <p:scale>
          <a:sx n="69" d="100"/>
          <a:sy n="69" d="100"/>
        </p:scale>
        <p:origin x="-133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Unit 6 –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AO4 – Create </a:t>
            </a:r>
            <a:r>
              <a:rPr lang="en-GB" smtClean="0"/>
              <a:t>a user interface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00" y="928670"/>
            <a:ext cx="8639180" cy="441960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Throughout </a:t>
            </a:r>
            <a:r>
              <a:rPr lang="en-GB" sz="2400" dirty="0" smtClean="0"/>
              <a:t>this case study you have been </a:t>
            </a:r>
            <a:r>
              <a:rPr lang="en-GB" sz="2400" b="1" dirty="0" smtClean="0"/>
              <a:t>implementing the database</a:t>
            </a:r>
            <a:r>
              <a:rPr lang="en-GB" sz="2400" dirty="0" smtClean="0"/>
              <a:t> based on the several tasks identified</a:t>
            </a:r>
          </a:p>
          <a:p>
            <a:pPr marL="0" indent="0">
              <a:buNone/>
            </a:pPr>
            <a:r>
              <a:rPr lang="en-GB" sz="2400" b="1" i="1" dirty="0" smtClean="0"/>
              <a:t>------------------------------------------------------------------------------------------</a:t>
            </a:r>
            <a:endParaRPr lang="en-GB" sz="2400" b="1" i="1" dirty="0" smtClean="0"/>
          </a:p>
          <a:p>
            <a:pPr marL="0" indent="0">
              <a:buNone/>
            </a:pPr>
            <a:r>
              <a:rPr lang="en-GB" sz="2000" b="1" i="1" dirty="0" smtClean="0"/>
              <a:t>Task 3 (P4.3)</a:t>
            </a:r>
            <a:r>
              <a:rPr lang="en-GB" sz="20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Naming of all database forms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Designs of all database forms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Design of automated function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Consistent use of a house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03" y="-24"/>
            <a:ext cx="8015287" cy="914400"/>
          </a:xfrm>
        </p:spPr>
        <p:txBody>
          <a:bodyPr/>
          <a:lstStyle/>
          <a:p>
            <a:r>
              <a:rPr lang="en-GB" b="1" dirty="0" smtClean="0"/>
              <a:t>4 – Implementation of Database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500702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buNone/>
            </a:pPr>
            <a:r>
              <a:rPr lang="en-GB" sz="2000" b="1" i="1" dirty="0" smtClean="0"/>
              <a:t>Assessment Outcome – AO4 (PASS)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b="1" i="1" dirty="0" smtClean="0"/>
              <a:t>Task 3 (P4.3)</a:t>
            </a:r>
            <a:r>
              <a:rPr lang="en-GB" sz="18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Naming of all database forms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Designs of all database forms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Design of automated function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Consistent use of a house </a:t>
            </a:r>
            <a:r>
              <a:rPr lang="en-GB" sz="1800" dirty="0" smtClean="0"/>
              <a:t>style</a:t>
            </a:r>
            <a:endParaRPr lang="en-GB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GB" b="1" dirty="0" smtClean="0"/>
              <a:t>Assessment Tasks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500702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buNone/>
            </a:pPr>
            <a:r>
              <a:rPr lang="en-GB" sz="2000" b="1" i="1" dirty="0" smtClean="0"/>
              <a:t>Assessment </a:t>
            </a:r>
            <a:r>
              <a:rPr lang="en-GB" sz="2000" b="1" i="1" dirty="0" smtClean="0"/>
              <a:t>Outcome – AO4 (PASS / MERIT / DISTINCTION)</a:t>
            </a:r>
          </a:p>
          <a:p>
            <a:pPr>
              <a:spcBef>
                <a:spcPts val="0"/>
              </a:spcBef>
              <a:buNone/>
            </a:pPr>
            <a:r>
              <a:rPr lang="en-GB" sz="1800" b="1" i="1" dirty="0" smtClean="0"/>
              <a:t>Task 1 (P / M / D)</a:t>
            </a:r>
            <a:r>
              <a:rPr lang="en-GB" sz="1800" b="1" dirty="0" smtClean="0"/>
              <a:t> </a:t>
            </a:r>
            <a:r>
              <a:rPr lang="en-GB" sz="1800" dirty="0" smtClean="0"/>
              <a:t>– Design and create forms which will utilise the use of: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err="1" smtClean="0"/>
              <a:t>Subforms</a:t>
            </a:r>
            <a:endParaRPr lang="en-GB" sz="1800" dirty="0" smtClean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Calendar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GB" sz="1800" dirty="0" smtClean="0"/>
              <a:t>Others</a:t>
            </a:r>
          </a:p>
          <a:p>
            <a:pPr marL="722313" lvl="1" indent="-265113">
              <a:spcBef>
                <a:spcPts val="0"/>
              </a:spcBef>
              <a:buSzPct val="75000"/>
              <a:buBlip>
                <a:blip r:embed="rId2"/>
              </a:buBlip>
            </a:pPr>
            <a:r>
              <a:rPr lang="en-GB" sz="1800" dirty="0" smtClean="0"/>
              <a:t>Provide screenshot evidence for creating the data entry forms and ensure validity and integrity of data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i="1" dirty="0" smtClean="0"/>
              <a:t>Task 2</a:t>
            </a:r>
            <a:r>
              <a:rPr lang="en-GB" sz="1800" b="1" i="1" dirty="0" smtClean="0"/>
              <a:t> (P / M / D)</a:t>
            </a:r>
            <a:r>
              <a:rPr lang="en-US" sz="1800" b="1" dirty="0" smtClean="0"/>
              <a:t> </a:t>
            </a:r>
            <a:r>
              <a:rPr lang="en-US" sz="1800" dirty="0" smtClean="0"/>
              <a:t>– </a:t>
            </a:r>
            <a:r>
              <a:rPr lang="en-GB" sz="1800" dirty="0" smtClean="0"/>
              <a:t>Customise and/or implement a user interface allowing access to all areas of the database</a:t>
            </a: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Produce annotated screen shots showing </a:t>
            </a:r>
            <a:r>
              <a:rPr lang="en-US" sz="1800" b="1" dirty="0" smtClean="0"/>
              <a:t>how</a:t>
            </a:r>
            <a:r>
              <a:rPr lang="en-US" sz="1800" dirty="0" smtClean="0"/>
              <a:t> you have done this and </a:t>
            </a:r>
            <a:r>
              <a:rPr lang="en-US" sz="1800" b="1" dirty="0" smtClean="0"/>
              <a:t>why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GB" b="1" dirty="0" smtClean="0"/>
              <a:t>Assessment Tasks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429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Cube Systems have been very successful with their sales of customised computers and software. This has resulted in the need to store large quantities of data and produce a variety of well structured reports. Knowing the power of Relational Databases to store the large amounts of data and produce reports, they have decided to develop a Relational Database for their customers and sales.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REMEMBER:</a:t>
            </a:r>
          </a:p>
          <a:p>
            <a:r>
              <a:rPr lang="en-GB" sz="2000" dirty="0" smtClean="0"/>
              <a:t>Customers choose the configuration of computer based on multiple choices such as the speed of the processor, size of the RAM, monitor or hard drive and software.</a:t>
            </a:r>
          </a:p>
          <a:p>
            <a:r>
              <a:rPr lang="en-GB" sz="20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endParaRPr lang="en-GB" sz="2000" dirty="0" smtClean="0"/>
          </a:p>
          <a:p>
            <a:pPr algn="r">
              <a:buNone/>
            </a:pPr>
            <a:r>
              <a:rPr lang="en-GB" sz="2000" b="1" i="1" dirty="0" smtClean="0"/>
              <a:t>Continues on next slide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  <p:pic>
        <p:nvPicPr>
          <p:cNvPr id="1026" name="Picture 2" descr="C:\Users\kpatel\Documents\Key Stages\KS 5\Exam Boards\Edexcel\Applied ICT\8\Past coursework\6958_ex1_07-08\eportfolio\pointing right arro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5715016"/>
            <a:ext cx="66675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07209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Cube systems would like a fully functional and automatic Relational Database system which could incorporate: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page</a:t>
            </a:r>
            <a:r>
              <a:rPr lang="en-GB" sz="2000" dirty="0" smtClean="0"/>
              <a:t> – where customers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orders page</a:t>
            </a:r>
            <a:r>
              <a:rPr lang="en-GB" sz="2000" dirty="0" smtClean="0"/>
              <a:t> – where customer orders can be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product page</a:t>
            </a:r>
            <a:r>
              <a:rPr lang="en-GB" sz="2000" dirty="0" smtClean="0"/>
              <a:t> – where all the products for sales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ordering page</a:t>
            </a:r>
            <a:r>
              <a:rPr lang="en-GB" sz="2000" dirty="0" smtClean="0"/>
              <a:t> – where all the orders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invoice page</a:t>
            </a:r>
            <a:r>
              <a:rPr lang="en-GB" sz="2000" dirty="0" smtClean="0"/>
              <a:t> – where the user selects what the customer requires and prints the invoice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reporting page</a:t>
            </a:r>
            <a:r>
              <a:rPr lang="en-GB" sz="2000" dirty="0" smtClean="0"/>
              <a:t> – where reports such as the analysis of:</a:t>
            </a:r>
          </a:p>
          <a:p>
            <a:pPr lvl="4"/>
            <a:r>
              <a:rPr lang="en-GB" sz="2000" dirty="0" smtClean="0"/>
              <a:t>Orders of any particular product</a:t>
            </a:r>
          </a:p>
          <a:p>
            <a:pPr lvl="4"/>
            <a:r>
              <a:rPr lang="en-GB" sz="2000" dirty="0" smtClean="0"/>
              <a:t>Profit made on each product</a:t>
            </a:r>
          </a:p>
          <a:p>
            <a:pPr lvl="4"/>
            <a:r>
              <a:rPr lang="en-GB" sz="2000" dirty="0" smtClean="0"/>
              <a:t>Tracking of customer orders and </a:t>
            </a:r>
            <a:r>
              <a:rPr lang="en-US" sz="2000" dirty="0" smtClean="0"/>
              <a:t>purchases </a:t>
            </a:r>
          </a:p>
          <a:p>
            <a:pPr lvl="4"/>
            <a:r>
              <a:rPr lang="en-US" sz="2000" dirty="0" smtClean="0"/>
              <a:t>Calculating totals of ordered product over a given period</a:t>
            </a:r>
          </a:p>
          <a:p>
            <a:pPr lvl="4"/>
            <a:r>
              <a:rPr lang="en-US" sz="2000" dirty="0" smtClean="0"/>
              <a:t>Customers traced</a:t>
            </a:r>
            <a:r>
              <a:rPr lang="en-GB" sz="2000" dirty="0" smtClean="0"/>
              <a:t> based on any other information required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 noGrp="1"/>
          </p:cNvGraphicFramePr>
          <p:nvPr>
            <p:ph idx="1"/>
          </p:nvPr>
        </p:nvGraphicFramePr>
        <p:xfrm>
          <a:off x="142845" y="857232"/>
          <a:ext cx="8858310" cy="2877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2952770"/>
                <a:gridCol w="2952770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949106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interface that gives access to the main parts of the database. The interface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may lack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structure.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interface that gives access to the main parts of the database. The interface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mostly matches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 design.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interface that accesses all parts of the database. The</a:t>
                      </a:r>
                    </a:p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interface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matches the design.</a:t>
                      </a:r>
                    </a:p>
                  </a:txBody>
                  <a:tcPr anchor="ctr"/>
                </a:tc>
              </a:tr>
              <a:tr h="6722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create at least one form for each table.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create at least one form for each table and a customised form.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create at least one form for each table,</a:t>
                      </a:r>
                    </a:p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and a customised form and at least one sub form.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3357554" y="2000240"/>
            <a:ext cx="2214578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929322" y="2000240"/>
            <a:ext cx="2786082" cy="7143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500826" y="3143248"/>
            <a:ext cx="2286016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85688" y="3786190"/>
            <a:ext cx="8572592" cy="857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Important changes that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determine Pass / Merit / Distinction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643042" y="2786058"/>
            <a:ext cx="1214446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0" y="2071678"/>
            <a:ext cx="2857488" cy="7143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071802" y="2857496"/>
            <a:ext cx="2857488" cy="7143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607220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Focusing on the business, you need to produce a database that will provide a user friendly interface to interact with the functionality created within a relational database, covering the following </a:t>
            </a:r>
            <a:r>
              <a:rPr lang="en-GB" sz="2400" b="1" dirty="0" smtClean="0"/>
              <a:t>4</a:t>
            </a:r>
            <a:r>
              <a:rPr lang="en-GB" sz="2400" dirty="0" smtClean="0"/>
              <a:t> tasks within this case study:</a:t>
            </a:r>
            <a:endParaRPr lang="en-GB" sz="2400" b="1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2" action="ppaction://hlinksldjump"/>
              </a:rPr>
              <a:t>Leszynski Naming Convention – Standardising your Database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3" action="ppaction://hlinksldjump"/>
              </a:rPr>
              <a:t>Advanced Forms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4" action="ppaction://hlinksldjump"/>
              </a:rPr>
              <a:t>Switchboard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5" action="ppaction://hlinksldjump"/>
              </a:rPr>
              <a:t>Implementation of Database</a:t>
            </a:r>
            <a:endParaRPr lang="en-GB" sz="2000" dirty="0" smtClean="0"/>
          </a:p>
          <a:p>
            <a:pPr algn="ctr">
              <a:buClr>
                <a:schemeClr val="hlink"/>
              </a:buClr>
              <a:buSzPct val="80000"/>
              <a:buNone/>
              <a:defRPr/>
            </a:pPr>
            <a:r>
              <a:rPr lang="en-GB" sz="2000" dirty="0" smtClean="0"/>
              <a:t>See </a:t>
            </a:r>
            <a:r>
              <a:rPr lang="en-GB" sz="2000" dirty="0" smtClean="0"/>
              <a:t>the following documents for additional information within this section of the coursework unit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dirty="0" smtClean="0"/>
              <a:t>Access </a:t>
            </a:r>
            <a:r>
              <a:rPr lang="en-GB" sz="2000" b="1" dirty="0" smtClean="0"/>
              <a:t>2000 - 4 – Forms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dirty="0" smtClean="0"/>
              <a:t>Access 2000 - 5 - From Database to Application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dirty="0" smtClean="0"/>
              <a:t>Access 2000 - 6 - Using a Calendar in a Form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dirty="0" smtClean="0"/>
              <a:t>Access 2000 - 7 - Using Macros</a:t>
            </a:r>
          </a:p>
          <a:p>
            <a:pPr marL="442913" indent="-442913">
              <a:buClr>
                <a:schemeClr val="hlink"/>
              </a:buClr>
              <a:buSzPct val="80000"/>
              <a:buFont typeface="+mj-lt"/>
              <a:buAutoNum type="arabicPeriod"/>
              <a:defRPr/>
            </a:pPr>
            <a:r>
              <a:rPr lang="en-GB" sz="2000" b="1" kern="0" dirty="0" smtClean="0"/>
              <a:t>Access Database Design and Programming (VLE)</a:t>
            </a:r>
          </a:p>
          <a:p>
            <a:pPr marL="698945" lvl="1" indent="-442913">
              <a:buClr>
                <a:schemeClr val="hlink"/>
              </a:buClr>
              <a:buSzPct val="80000"/>
              <a:buFont typeface="+mj-lt"/>
              <a:buAutoNum type="alphaLcPeriod"/>
              <a:defRPr/>
            </a:pPr>
            <a:r>
              <a:rPr lang="en-GB" sz="2000" b="1" kern="0" dirty="0" smtClean="0"/>
              <a:t>Use </a:t>
            </a:r>
            <a:r>
              <a:rPr lang="en-GB" sz="2000" b="1" u="sng" kern="0" dirty="0" smtClean="0"/>
              <a:t>ALL</a:t>
            </a:r>
            <a:r>
              <a:rPr lang="en-GB" sz="2000" b="1" kern="0" dirty="0" smtClean="0"/>
              <a:t> Access Tutorials available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  <a:endParaRPr lang="en-GB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When designing a database a good way to name all of the elements </a:t>
            </a:r>
            <a:r>
              <a:rPr lang="en-GB" sz="2400" dirty="0" smtClean="0"/>
              <a:t>are:</a:t>
            </a:r>
            <a:endParaRPr lang="en-GB" sz="2400" dirty="0"/>
          </a:p>
          <a:p>
            <a:pPr lvl="1"/>
            <a:r>
              <a:rPr lang="en-GB" sz="2000" dirty="0"/>
              <a:t>Tables – </a:t>
            </a:r>
            <a:r>
              <a:rPr lang="en-GB" sz="2000" dirty="0" err="1"/>
              <a:t>Tbl_name</a:t>
            </a:r>
            <a:endParaRPr lang="en-GB" sz="2000" dirty="0"/>
          </a:p>
          <a:p>
            <a:pPr lvl="1"/>
            <a:r>
              <a:rPr lang="en-GB" sz="2000" dirty="0"/>
              <a:t>Query – </a:t>
            </a:r>
            <a:r>
              <a:rPr lang="en-GB" sz="2000" dirty="0" err="1"/>
              <a:t>Qry_name</a:t>
            </a:r>
            <a:endParaRPr lang="en-GB" sz="2000" dirty="0"/>
          </a:p>
          <a:p>
            <a:pPr lvl="1"/>
            <a:r>
              <a:rPr lang="en-GB" sz="2000" dirty="0"/>
              <a:t>Forms – </a:t>
            </a:r>
            <a:r>
              <a:rPr lang="en-GB" sz="2000" dirty="0" err="1"/>
              <a:t>Frm_name</a:t>
            </a:r>
            <a:endParaRPr lang="en-GB" sz="2000" dirty="0"/>
          </a:p>
          <a:p>
            <a:pPr lvl="1"/>
            <a:r>
              <a:rPr lang="en-GB" sz="2000" dirty="0"/>
              <a:t>Reports – </a:t>
            </a:r>
            <a:r>
              <a:rPr lang="en-GB" sz="2000" dirty="0" err="1"/>
              <a:t>Rpt_name</a:t>
            </a:r>
            <a:endParaRPr lang="en-GB" sz="2000" dirty="0"/>
          </a:p>
          <a:p>
            <a:pPr lvl="1">
              <a:buNone/>
            </a:pPr>
            <a:r>
              <a:rPr lang="en-GB" sz="2000" dirty="0"/>
              <a:t>Where name represents the content or purpose of the element.</a:t>
            </a:r>
          </a:p>
          <a:p>
            <a:pPr lvl="1"/>
            <a:r>
              <a:rPr lang="en-GB" sz="2000" dirty="0"/>
              <a:t>For example </a:t>
            </a:r>
            <a:endParaRPr lang="en-GB" sz="2000" dirty="0" smtClean="0"/>
          </a:p>
          <a:p>
            <a:pPr lvl="2"/>
            <a:r>
              <a:rPr lang="en-GB" sz="1600" dirty="0" err="1" smtClean="0"/>
              <a:t>Tbl_customer</a:t>
            </a:r>
            <a:r>
              <a:rPr lang="en-GB" sz="1600" dirty="0" smtClean="0"/>
              <a:t> </a:t>
            </a:r>
            <a:r>
              <a:rPr lang="en-GB" sz="1600" dirty="0"/>
              <a:t>would be a customer </a:t>
            </a:r>
            <a:r>
              <a:rPr lang="en-GB" sz="1600" dirty="0" smtClean="0"/>
              <a:t>table</a:t>
            </a:r>
          </a:p>
          <a:p>
            <a:pPr lvl="2"/>
            <a:r>
              <a:rPr lang="en-GB" sz="1600" dirty="0" err="1" smtClean="0"/>
              <a:t>Qry_todaysbookings</a:t>
            </a:r>
            <a:r>
              <a:rPr lang="en-GB" sz="1600" dirty="0" smtClean="0"/>
              <a:t> </a:t>
            </a:r>
            <a:r>
              <a:rPr lang="en-GB" sz="1600" dirty="0"/>
              <a:t>would be a query to illustrate all of today's </a:t>
            </a:r>
            <a:r>
              <a:rPr lang="en-GB" sz="1600" dirty="0" smtClean="0"/>
              <a:t>bookings</a:t>
            </a:r>
          </a:p>
          <a:p>
            <a:pPr algn="ctr">
              <a:buNone/>
            </a:pPr>
            <a:endParaRPr lang="en-GB" sz="2400" dirty="0" smtClean="0"/>
          </a:p>
          <a:p>
            <a:pPr algn="ctr">
              <a:buNone/>
            </a:pPr>
            <a:r>
              <a:rPr lang="en-GB" sz="2400" b="1" dirty="0" smtClean="0"/>
              <a:t>(You must use this throughout your database)</a:t>
            </a:r>
            <a:endParaRPr lang="en-GB" sz="2400" b="1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42852"/>
            <a:ext cx="8543956" cy="100013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1 - Leszynski </a:t>
            </a:r>
            <a:r>
              <a:rPr lang="en-GB" b="1" dirty="0"/>
              <a:t>Naming </a:t>
            </a:r>
            <a:r>
              <a:rPr lang="en-GB" b="1" dirty="0" smtClean="0"/>
              <a:t>Convention – Standardising your Database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71456" y="733390"/>
            <a:ext cx="5400676" cy="2232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/>
              <a:t>Forms are created to make it easier to enter data into </a:t>
            </a:r>
            <a:r>
              <a:rPr lang="en-GB" sz="2000" dirty="0" smtClean="0"/>
              <a:t>databases</a:t>
            </a: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/>
              <a:t>Buttons can be placed on forms to perform certain functions such as opening other forms or running </a:t>
            </a:r>
            <a:r>
              <a:rPr lang="en-GB" sz="2000" dirty="0" smtClean="0"/>
              <a:t>queries</a:t>
            </a:r>
          </a:p>
          <a:p>
            <a:pPr>
              <a:lnSpc>
                <a:spcPct val="90000"/>
              </a:lnSpc>
            </a:pPr>
            <a:r>
              <a:rPr lang="en-GB" sz="2000" dirty="0" smtClean="0"/>
              <a:t>Sub forms consist of two or more forms and show information relating to each other</a:t>
            </a:r>
            <a:endParaRPr lang="en-GB" sz="2000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868363"/>
          </a:xfrm>
        </p:spPr>
        <p:txBody>
          <a:bodyPr/>
          <a:lstStyle/>
          <a:p>
            <a:r>
              <a:rPr lang="en-GB" b="1" dirty="0" smtClean="0"/>
              <a:t>2 – Advanced Forms</a:t>
            </a:r>
            <a:endParaRPr lang="en-GB" b="1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 l="26337" t="23540" r="17213" b="31006"/>
          <a:stretch>
            <a:fillRect/>
          </a:stretch>
        </p:blipFill>
        <p:spPr bwMode="auto">
          <a:xfrm>
            <a:off x="2303462" y="3286124"/>
            <a:ext cx="6840538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-93663" y="2373292"/>
            <a:ext cx="92376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endParaRPr lang="en-GB" sz="2400" dirty="0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500165" y="3857628"/>
            <a:ext cx="1500199" cy="214314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4414" y="5214950"/>
            <a:ext cx="2214578" cy="142876"/>
          </a:xfrm>
          <a:prstGeom prst="line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14282" y="3560773"/>
            <a:ext cx="15478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Calibri" pitchFamily="34" charset="0"/>
                <a:cs typeface="Calibri" pitchFamily="34" charset="0"/>
              </a:rPr>
              <a:t>Customer information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4282" y="4929198"/>
            <a:ext cx="15478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Calibri" pitchFamily="34" charset="0"/>
                <a:cs typeface="Calibri" pitchFamily="34" charset="0"/>
              </a:rPr>
              <a:t>Holiday information</a:t>
            </a:r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3" cstate="print"/>
          <a:srcRect l="43462" t="32715" r="25688" b="27563"/>
          <a:stretch>
            <a:fillRect/>
          </a:stretch>
        </p:blipFill>
        <p:spPr bwMode="auto">
          <a:xfrm>
            <a:off x="5580063" y="714356"/>
            <a:ext cx="33131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14356"/>
            <a:ext cx="8929750" cy="2643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You need to sketch the forms you are going to use</a:t>
            </a:r>
          </a:p>
          <a:p>
            <a:r>
              <a:rPr lang="en-GB" sz="2000" dirty="0" smtClean="0"/>
              <a:t>Remember you should show </a:t>
            </a:r>
            <a:r>
              <a:rPr lang="en-GB" sz="2000" b="1" dirty="0" smtClean="0"/>
              <a:t>what information </a:t>
            </a:r>
            <a:r>
              <a:rPr lang="en-GB" sz="2000" dirty="0" smtClean="0"/>
              <a:t>is going to go where on the form, any navigation buttons you will have and any images you will use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114"/>
            <a:ext cx="8229600" cy="796908"/>
          </a:xfrm>
        </p:spPr>
        <p:txBody>
          <a:bodyPr/>
          <a:lstStyle/>
          <a:p>
            <a:r>
              <a:rPr lang="en-GB" b="1" dirty="0" smtClean="0"/>
              <a:t>2 – Advanced Forms</a:t>
            </a:r>
            <a:endParaRPr lang="en-US" dirty="0"/>
          </a:p>
        </p:txBody>
      </p:sp>
      <p:grpSp>
        <p:nvGrpSpPr>
          <p:cNvPr id="8" name="Group 24"/>
          <p:cNvGrpSpPr/>
          <p:nvPr/>
        </p:nvGrpSpPr>
        <p:grpSpPr>
          <a:xfrm>
            <a:off x="4429124" y="2071678"/>
            <a:ext cx="4500594" cy="3714776"/>
            <a:chOff x="1714480" y="2928934"/>
            <a:chExt cx="5572164" cy="3786214"/>
          </a:xfrm>
        </p:grpSpPr>
        <p:sp>
          <p:nvSpPr>
            <p:cNvPr id="4" name="Rectangle 3"/>
            <p:cNvSpPr/>
            <p:nvPr/>
          </p:nvSpPr>
          <p:spPr>
            <a:xfrm>
              <a:off x="1714480" y="2928934"/>
              <a:ext cx="5572164" cy="3786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714480" y="2928934"/>
              <a:ext cx="857256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Logo</a:t>
              </a:r>
              <a:endParaRPr lang="en-US" sz="105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71736" y="2928934"/>
              <a:ext cx="4714908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Customer Sales</a:t>
              </a:r>
              <a:endParaRPr lang="en-US" sz="105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28794" y="3857628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Id label</a:t>
              </a:r>
              <a:endParaRPr lang="en-US" sz="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28794" y="4143380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name label</a:t>
              </a:r>
              <a:endParaRPr lang="en-US" sz="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28794" y="4429132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cost label</a:t>
              </a:r>
              <a:endParaRPr lang="en-US" sz="8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14480" y="4929198"/>
              <a:ext cx="5572164" cy="1588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572264" y="6500834"/>
              <a:ext cx="71438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Print</a:t>
              </a:r>
              <a:endParaRPr lang="en-US" sz="105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28794" y="5000636"/>
              <a:ext cx="4500594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Customers who have bought product</a:t>
              </a:r>
              <a:endParaRPr lang="en-US" sz="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28794" y="5357826"/>
              <a:ext cx="142876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surname</a:t>
              </a:r>
              <a:endParaRPr lang="en-US" sz="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28992" y="5357826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Forename</a:t>
              </a:r>
              <a:endParaRPr lang="en-US" sz="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72066" y="5357826"/>
              <a:ext cx="142876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Phone no</a:t>
              </a:r>
              <a:endParaRPr lang="en-US" sz="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28794" y="5643578"/>
              <a:ext cx="1428760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28992" y="5643578"/>
              <a:ext cx="1571636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72066" y="5643578"/>
              <a:ext cx="1428760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29058" y="3857628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Id</a:t>
              </a:r>
              <a:endParaRPr lang="en-US" sz="8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29058" y="4143380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name</a:t>
              </a:r>
              <a:endParaRPr lang="en-US" sz="8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29058" y="4429132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cost</a:t>
              </a:r>
              <a:endParaRPr lang="en-US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2844" y="1857364"/>
            <a:ext cx="42862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Calibri" pitchFamily="34" charset="0"/>
                <a:cs typeface="Calibri" pitchFamily="34" charset="0"/>
              </a:rPr>
              <a:t>-------------------------------------------</a:t>
            </a:r>
            <a:endParaRPr lang="en-GB" sz="2400" b="1" i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000" b="1" i="1" dirty="0" smtClean="0">
                <a:latin typeface="Calibri" pitchFamily="34" charset="0"/>
                <a:cs typeface="Calibri" pitchFamily="34" charset="0"/>
              </a:rPr>
              <a:t>Task 1 (P / M / D)</a:t>
            </a: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– Design and create forms which will utilise the use of: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Subforms</a:t>
            </a: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Calendar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Others</a:t>
            </a:r>
          </a:p>
          <a:p>
            <a:pPr marL="722313" lvl="1" indent="-265113">
              <a:buSzPct val="75000"/>
              <a:buBlip>
                <a:blip r:embed="rId2"/>
              </a:buBlip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Provide screenshot evidence for creating the data entry forms and ensure validity and integrity of data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85794"/>
            <a:ext cx="8501122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b="1" dirty="0" smtClean="0"/>
              <a:t>Customise Database</a:t>
            </a:r>
            <a:endParaRPr lang="en-US" sz="2400" dirty="0" smtClean="0"/>
          </a:p>
          <a:p>
            <a:pPr>
              <a:buNone/>
            </a:pPr>
            <a:r>
              <a:rPr lang="en-US" sz="2000" dirty="0" smtClean="0"/>
              <a:t>The end user wants you to add a user interface using a switchboard</a:t>
            </a:r>
          </a:p>
          <a:p>
            <a:pPr lvl="1"/>
            <a:r>
              <a:rPr lang="en-US" sz="2000" dirty="0" smtClean="0"/>
              <a:t>The end user wants you to </a:t>
            </a:r>
            <a:r>
              <a:rPr lang="en-US" sz="2000" dirty="0" err="1" smtClean="0"/>
              <a:t>customise</a:t>
            </a:r>
            <a:r>
              <a:rPr lang="en-US" sz="2000" dirty="0" smtClean="0"/>
              <a:t> the user interface to meet the needs of a defined user type</a:t>
            </a:r>
          </a:p>
          <a:p>
            <a:pPr>
              <a:buNone/>
            </a:pPr>
            <a:r>
              <a:rPr lang="en-US" sz="2400" b="1" i="1" dirty="0" smtClean="0"/>
              <a:t>--------------------------------------------------------------------------------------</a:t>
            </a:r>
            <a:endParaRPr lang="en-US" sz="2400" b="1" i="1" dirty="0" smtClean="0"/>
          </a:p>
          <a:p>
            <a:pPr marL="0" indent="0">
              <a:buNone/>
            </a:pPr>
            <a:r>
              <a:rPr lang="en-US" sz="2000" b="1" i="1" dirty="0" smtClean="0"/>
              <a:t>Task 2</a:t>
            </a:r>
            <a:r>
              <a:rPr lang="en-GB" sz="2000" b="1" i="1" dirty="0" smtClean="0"/>
              <a:t> (P / M / D)</a:t>
            </a:r>
            <a:r>
              <a:rPr lang="en-US" sz="2000" b="1" dirty="0" smtClean="0"/>
              <a:t> </a:t>
            </a:r>
            <a:r>
              <a:rPr lang="en-US" sz="2000" dirty="0" smtClean="0"/>
              <a:t>– </a:t>
            </a:r>
            <a:r>
              <a:rPr lang="en-GB" sz="2000" dirty="0" smtClean="0"/>
              <a:t>Customise and/or implement a user interface allowing access to all areas of the database</a:t>
            </a:r>
            <a:endParaRPr lang="en-US" sz="2000" dirty="0" smtClean="0"/>
          </a:p>
          <a:p>
            <a:r>
              <a:rPr lang="en-US" sz="2000" dirty="0" smtClean="0"/>
              <a:t>Produce annotated screen shots showing </a:t>
            </a:r>
            <a:r>
              <a:rPr lang="en-US" sz="2000" b="1" dirty="0" smtClean="0"/>
              <a:t>how</a:t>
            </a:r>
            <a:r>
              <a:rPr lang="en-US" sz="2000" dirty="0" smtClean="0"/>
              <a:t> you have done this and </a:t>
            </a:r>
            <a:r>
              <a:rPr lang="en-US" sz="2000" b="1" dirty="0" smtClean="0"/>
              <a:t>why</a:t>
            </a:r>
          </a:p>
          <a:p>
            <a:pPr lvl="1"/>
            <a:r>
              <a:rPr lang="en-US" sz="2000" dirty="0" smtClean="0"/>
              <a:t>This could be to make it look more professional – inclusion of logos, house style, etc…</a:t>
            </a:r>
          </a:p>
          <a:p>
            <a:pPr lvl="1"/>
            <a:r>
              <a:rPr lang="en-US" sz="2000" dirty="0" smtClean="0"/>
              <a:t>Add functionality (access to more areas/different options)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114"/>
            <a:ext cx="8229600" cy="868346"/>
          </a:xfrm>
        </p:spPr>
        <p:txBody>
          <a:bodyPr/>
          <a:lstStyle/>
          <a:p>
            <a:r>
              <a:rPr lang="en-GB" b="1" dirty="0" smtClean="0"/>
              <a:t>3 – Switchboard</a:t>
            </a:r>
            <a:endParaRPr lang="en-GB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9432</TotalTime>
  <Words>1107</Words>
  <Application>Microsoft Office PowerPoint</Application>
  <PresentationFormat>On-screen Show (4:3)</PresentationFormat>
  <Paragraphs>125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BrookeWeston</vt:lpstr>
      <vt:lpstr>Unit 6 – Advanced Databases</vt:lpstr>
      <vt:lpstr>Scenario</vt:lpstr>
      <vt:lpstr>Scenario</vt:lpstr>
      <vt:lpstr>Assessment Criteria</vt:lpstr>
      <vt:lpstr>Areas to Cover</vt:lpstr>
      <vt:lpstr>1 - Leszynski Naming Convention – Standardising your Database</vt:lpstr>
      <vt:lpstr>2 – Advanced Forms</vt:lpstr>
      <vt:lpstr>2 – Advanced Forms</vt:lpstr>
      <vt:lpstr>3 – Switchboard</vt:lpstr>
      <vt:lpstr>4 – Implementation of Database</vt:lpstr>
      <vt:lpstr>Assessment Tasks</vt:lpstr>
      <vt:lpstr>Assessment Tasks</vt:lpstr>
    </vt:vector>
  </TitlesOfParts>
  <Company>Brooke Weston CTC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10</cp:revision>
  <dcterms:created xsi:type="dcterms:W3CDTF">2008-11-18T09:49:12Z</dcterms:created>
  <dcterms:modified xsi:type="dcterms:W3CDTF">2010-02-21T11:15:15Z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